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7" r:id="rId2"/>
    <p:sldId id="365" r:id="rId3"/>
    <p:sldId id="404" r:id="rId4"/>
    <p:sldId id="405" r:id="rId5"/>
    <p:sldId id="407" r:id="rId6"/>
    <p:sldId id="408" r:id="rId7"/>
    <p:sldId id="406" r:id="rId8"/>
    <p:sldId id="366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Nunito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D3A524-AF4E-0241-97B5-C6D77152549F}">
          <p14:sldIdLst>
            <p14:sldId id="257"/>
            <p14:sldId id="365"/>
            <p14:sldId id="404"/>
            <p14:sldId id="405"/>
            <p14:sldId id="407"/>
            <p14:sldId id="408"/>
            <p14:sldId id="406"/>
            <p14:sldId id="3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Magboo" initials="MM" lastIdx="1" clrIdx="0">
    <p:extLst>
      <p:ext uri="{19B8F6BF-5375-455C-9EA6-DF929625EA0E}">
        <p15:presenceInfo xmlns:p15="http://schemas.microsoft.com/office/powerpoint/2012/main" userId="Mark Magbo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E9EDF4"/>
    <a:srgbClr val="033880"/>
    <a:srgbClr val="3C7F1E"/>
    <a:srgbClr val="F5F5F5"/>
    <a:srgbClr val="F8F8F8"/>
    <a:srgbClr val="FF5050"/>
    <a:srgbClr val="0D024C"/>
    <a:srgbClr val="4718A0"/>
    <a:srgbClr val="A27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2958"/>
  </p:normalViewPr>
  <p:slideViewPr>
    <p:cSldViewPr snapToGrid="0">
      <p:cViewPr varScale="1">
        <p:scale>
          <a:sx n="51" d="100"/>
          <a:sy n="51" d="100"/>
        </p:scale>
        <p:origin x="9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C6A18-2175-4E64-A3A1-D9578751DDA7}" type="datetimeFigureOut">
              <a:rPr lang="en-PH" smtClean="0"/>
              <a:t>14/11/2023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38449-C708-4C39-A170-AFFA638F79A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5038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38449-C708-4C39-A170-AFFA638F79A8}" type="slidenum">
              <a:rPr lang="en-PH" smtClean="0"/>
              <a:t>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23786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38449-C708-4C39-A170-AFFA638F79A8}" type="slidenum">
              <a:rPr lang="en-PH" smtClean="0"/>
              <a:t>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71581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38449-C708-4C39-A170-AFFA638F79A8}" type="slidenum">
              <a:rPr lang="en-PH" smtClean="0"/>
              <a:t>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84122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38449-C708-4C39-A170-AFFA638F79A8}" type="slidenum">
              <a:rPr lang="en-PH" smtClean="0"/>
              <a:t>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36875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38449-C708-4C39-A170-AFFA638F79A8}" type="slidenum">
              <a:rPr lang="en-PH" smtClean="0"/>
              <a:t>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5855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38449-C708-4C39-A170-AFFA638F79A8}" type="slidenum">
              <a:rPr lang="en-PH" smtClean="0"/>
              <a:t>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53173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before we start I’ll give a quick opening remarks and quick introduction as well as Ms. Vanessa. 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b="1" dirty="0"/>
              <a:t>Introduce team members</a:t>
            </a:r>
          </a:p>
          <a:p>
            <a:pPr marL="171450" indent="-171450">
              <a:buFontTx/>
              <a:buChar char="-"/>
            </a:pPr>
            <a:r>
              <a:rPr lang="en-US" dirty="0"/>
              <a:t>I have here Michelle </a:t>
            </a:r>
            <a:r>
              <a:rPr lang="en-US" dirty="0" err="1"/>
              <a:t>Entereso</a:t>
            </a:r>
            <a:r>
              <a:rPr lang="en-US" dirty="0"/>
              <a:t> – She will be our account manager and overall project coordinator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Michelle Handled multiple </a:t>
            </a:r>
            <a:r>
              <a:rPr lang="en-US" dirty="0" err="1"/>
              <a:t>softwares</a:t>
            </a:r>
            <a:r>
              <a:rPr lang="en-US" dirty="0"/>
              <a:t> deployment including major LGU system nationwide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She is the main account manager for DTI-BNRS when we deploy it last 2019</a:t>
            </a:r>
          </a:p>
          <a:p>
            <a:pPr marL="628650" lvl="1" indent="-171450">
              <a:buFontTx/>
              <a:buChar char="-"/>
            </a:pPr>
            <a:endParaRPr lang="en-US" dirty="0"/>
          </a:p>
          <a:p>
            <a:pPr marL="171450" lvl="0" indent="-171450">
              <a:buFontTx/>
              <a:buChar char="-"/>
            </a:pPr>
            <a:r>
              <a:rPr lang="en-US" b="1" dirty="0"/>
              <a:t>Ronnie</a:t>
            </a:r>
          </a:p>
          <a:p>
            <a:pPr marL="628650" lvl="1" indent="-171450">
              <a:buFontTx/>
              <a:buChar char="-"/>
            </a:pPr>
            <a:r>
              <a:rPr lang="en-US" b="0" dirty="0"/>
              <a:t>A senior developer focuses on web based application – formerly a lead dev on a Microsoft partnered company.</a:t>
            </a:r>
          </a:p>
          <a:p>
            <a:pPr marL="628650" lvl="1" indent="-171450">
              <a:buFontTx/>
              <a:buChar char="-"/>
            </a:pPr>
            <a:r>
              <a:rPr lang="en-US" b="0" dirty="0"/>
              <a:t>One of the pioneer developers on </a:t>
            </a:r>
            <a:r>
              <a:rPr lang="en-US" b="0" dirty="0" err="1"/>
              <a:t>Lyka</a:t>
            </a:r>
            <a:r>
              <a:rPr lang="en-US" b="0" dirty="0"/>
              <a:t> App</a:t>
            </a:r>
          </a:p>
          <a:p>
            <a:pPr marL="628650" lvl="1" indent="-171450">
              <a:buFontTx/>
              <a:buChar char="-"/>
            </a:pPr>
            <a:endParaRPr lang="en-US" b="0" dirty="0"/>
          </a:p>
          <a:p>
            <a:pPr marL="171450" lvl="0" indent="-171450">
              <a:buFontTx/>
              <a:buChar char="-"/>
            </a:pPr>
            <a:r>
              <a:rPr lang="en-US" b="1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38449-C708-4C39-A170-AFFA638F79A8}" type="slidenum">
              <a:rPr lang="en-PH" smtClean="0"/>
              <a:t>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03701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-42481" y="4940424"/>
            <a:ext cx="2972109" cy="5346576"/>
          </a:xfrm>
          <a:custGeom>
            <a:avLst/>
            <a:gdLst/>
            <a:ahLst/>
            <a:cxnLst/>
            <a:rect l="l" t="t" r="r" b="b"/>
            <a:pathLst>
              <a:path w="1288505" h="2581218">
                <a:moveTo>
                  <a:pt x="0" y="0"/>
                </a:moveTo>
                <a:lnTo>
                  <a:pt x="1288505" y="0"/>
                </a:lnTo>
                <a:lnTo>
                  <a:pt x="1288505" y="2581218"/>
                </a:lnTo>
                <a:lnTo>
                  <a:pt x="0" y="2581218"/>
                </a:lnTo>
                <a:close/>
              </a:path>
            </a:pathLst>
          </a:custGeom>
          <a:solidFill>
            <a:srgbClr val="033880"/>
          </a:solidFill>
        </p:spPr>
      </p:sp>
      <p:sp>
        <p:nvSpPr>
          <p:cNvPr id="10" name="TextBox 10"/>
          <p:cNvSpPr txBox="1"/>
          <p:nvPr/>
        </p:nvSpPr>
        <p:spPr>
          <a:xfrm>
            <a:off x="8463171" y="7538887"/>
            <a:ext cx="919998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6000" b="1" dirty="0">
                <a:solidFill>
                  <a:srgbClr val="000000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Sprint I Review</a:t>
            </a:r>
            <a:endParaRPr lang="en-US" sz="5400" baseline="30000" dirty="0">
              <a:solidFill>
                <a:srgbClr val="000000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39591" y="62653"/>
            <a:ext cx="711522" cy="711522"/>
          </a:xfrm>
          <a:prstGeom prst="rect">
            <a:avLst/>
          </a:prstGeom>
        </p:spPr>
      </p:pic>
      <p:grpSp>
        <p:nvGrpSpPr>
          <p:cNvPr id="30" name="Group 7">
            <a:extLst>
              <a:ext uri="{FF2B5EF4-FFF2-40B4-BE49-F238E27FC236}">
                <a16:creationId xmlns:a16="http://schemas.microsoft.com/office/drawing/2014/main" id="{2290DE99-3031-44B3-837B-079832BEF2AA}"/>
              </a:ext>
            </a:extLst>
          </p:cNvPr>
          <p:cNvGrpSpPr/>
          <p:nvPr/>
        </p:nvGrpSpPr>
        <p:grpSpPr>
          <a:xfrm>
            <a:off x="6884632" y="0"/>
            <a:ext cx="434033" cy="5311506"/>
            <a:chOff x="0" y="0"/>
            <a:chExt cx="1288506" cy="2581218"/>
          </a:xfrm>
          <a:solidFill>
            <a:srgbClr val="0D024C"/>
          </a:solidFill>
        </p:grpSpPr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D976E54C-908D-4376-81F4-143F7F35EF95}"/>
                </a:ext>
              </a:extLst>
            </p:cNvPr>
            <p:cNvSpPr/>
            <p:nvPr/>
          </p:nvSpPr>
          <p:spPr>
            <a:xfrm>
              <a:off x="0" y="0"/>
              <a:ext cx="1288505" cy="2581218"/>
            </a:xfrm>
            <a:custGeom>
              <a:avLst/>
              <a:gdLst/>
              <a:ahLst/>
              <a:cxnLst/>
              <a:rect l="l" t="t" r="r" b="b"/>
              <a:pathLst>
                <a:path w="1288505" h="2581218">
                  <a:moveTo>
                    <a:pt x="0" y="0"/>
                  </a:moveTo>
                  <a:lnTo>
                    <a:pt x="1288505" y="0"/>
                  </a:lnTo>
                  <a:lnTo>
                    <a:pt x="1288505" y="2581218"/>
                  </a:lnTo>
                  <a:lnTo>
                    <a:pt x="0" y="2581218"/>
                  </a:lnTo>
                  <a:close/>
                </a:path>
              </a:pathLst>
            </a:custGeom>
            <a:grpFill/>
          </p:spPr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2BF0BCF-C4BF-490C-A5E3-C749C6C146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81" t="11895" r="26615" b="29319"/>
          <a:stretch/>
        </p:blipFill>
        <p:spPr>
          <a:xfrm>
            <a:off x="-42481" y="0"/>
            <a:ext cx="7433882" cy="493813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CD4A370-8890-4B2A-BCAB-586EE881FE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84" t="28536" r="40636" b="6923"/>
          <a:stretch/>
        </p:blipFill>
        <p:spPr>
          <a:xfrm>
            <a:off x="2799304" y="4940424"/>
            <a:ext cx="4592096" cy="5346576"/>
          </a:xfrm>
          <a:prstGeom prst="rect">
            <a:avLst/>
          </a:prstGeom>
        </p:spPr>
      </p:pic>
      <p:sp>
        <p:nvSpPr>
          <p:cNvPr id="15" name="TextBox 10">
            <a:extLst>
              <a:ext uri="{FF2B5EF4-FFF2-40B4-BE49-F238E27FC236}">
                <a16:creationId xmlns:a16="http://schemas.microsoft.com/office/drawing/2014/main" id="{637E0E0A-F200-4BE7-B9AC-7F504EECC682}"/>
              </a:ext>
            </a:extLst>
          </p:cNvPr>
          <p:cNvSpPr txBox="1"/>
          <p:nvPr/>
        </p:nvSpPr>
        <p:spPr>
          <a:xfrm>
            <a:off x="8463171" y="8718147"/>
            <a:ext cx="95250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[Date]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8131249-C8CA-9CAB-69BC-3E12F72460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4" b="16226"/>
          <a:stretch/>
        </p:blipFill>
        <p:spPr>
          <a:xfrm>
            <a:off x="-42481" y="8146835"/>
            <a:ext cx="2841784" cy="21228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0ED49B9-0856-DC0B-2C7E-0706D5DED2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4446" y="418414"/>
            <a:ext cx="3133725" cy="112395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48C0151-56CB-DB22-9941-7A55B963DB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171" y="3522170"/>
            <a:ext cx="2034118" cy="2034118"/>
          </a:xfrm>
          <a:prstGeom prst="roundRect">
            <a:avLst>
              <a:gd name="adj" fmla="val 17278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  <p:sp>
        <p:nvSpPr>
          <p:cNvPr id="44" name="TextBox 10">
            <a:extLst>
              <a:ext uri="{FF2B5EF4-FFF2-40B4-BE49-F238E27FC236}">
                <a16:creationId xmlns:a16="http://schemas.microsoft.com/office/drawing/2014/main" id="{E87D7450-49A7-C275-8BB4-0368FB349F5E}"/>
              </a:ext>
            </a:extLst>
          </p:cNvPr>
          <p:cNvSpPr txBox="1"/>
          <p:nvPr/>
        </p:nvSpPr>
        <p:spPr>
          <a:xfrm>
            <a:off x="10764411" y="3523566"/>
            <a:ext cx="9199989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6600" b="1" dirty="0">
                <a:solidFill>
                  <a:srgbClr val="000000"/>
                </a:solidFill>
                <a:latin typeface="Nunito" pitchFamily="2" charset="0"/>
                <a:ea typeface="Inter" panose="020B0502030000000004" pitchFamily="34" charset="0"/>
                <a:cs typeface="Arial" panose="020B0604020202020204" pitchFamily="34" charset="0"/>
              </a:rPr>
              <a:t>[Project Title]</a:t>
            </a:r>
          </a:p>
          <a:p>
            <a:pPr>
              <a:spcBef>
                <a:spcPct val="0"/>
              </a:spcBef>
            </a:pPr>
            <a:r>
              <a:rPr lang="en-US" sz="6600" dirty="0">
                <a:solidFill>
                  <a:srgbClr val="000000"/>
                </a:solidFill>
                <a:latin typeface="Nunito" pitchFamily="2" charset="0"/>
                <a:ea typeface="Inter" panose="020B0502030000000004" pitchFamily="34" charset="0"/>
                <a:cs typeface="Arial" panose="020B0604020202020204" pitchFamily="34" charset="0"/>
              </a:rPr>
              <a:t>[Phase #]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43F41F-482C-47D7-E0E6-C7037B955D48}"/>
              </a:ext>
            </a:extLst>
          </p:cNvPr>
          <p:cNvSpPr txBox="1"/>
          <p:nvPr/>
        </p:nvSpPr>
        <p:spPr>
          <a:xfrm>
            <a:off x="8664315" y="774175"/>
            <a:ext cx="3422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[Department Logo]</a:t>
            </a:r>
            <a:endParaRPr lang="en-PH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719D17-8B49-94C5-819B-984FAF1FDC94}"/>
              </a:ext>
            </a:extLst>
          </p:cNvPr>
          <p:cNvSpPr txBox="1"/>
          <p:nvPr/>
        </p:nvSpPr>
        <p:spPr>
          <a:xfrm>
            <a:off x="8687372" y="4308395"/>
            <a:ext cx="1571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[App Logo]</a:t>
            </a:r>
            <a:endParaRPr lang="en-PH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8"/>
    </mc:Choice>
    <mc:Fallback xmlns="">
      <p:transition spd="slow" advTm="119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180ACFA-D8FB-4C2A-9EB9-8420037838D8}"/>
              </a:ext>
            </a:extLst>
          </p:cNvPr>
          <p:cNvSpPr txBox="1"/>
          <p:nvPr/>
        </p:nvSpPr>
        <p:spPr>
          <a:xfrm>
            <a:off x="1181100" y="3940211"/>
            <a:ext cx="102184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✅ Sprint I Coverage</a:t>
            </a:r>
          </a:p>
          <a:p>
            <a:pPr marL="514350" indent="-514350">
              <a:buFont typeface="+mj-lt"/>
              <a:buAutoNum type="arabicPeriod"/>
            </a:pP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✅ Sprint I Demo</a:t>
            </a:r>
          </a:p>
          <a:p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✅ Client Feedback / Revisions / Suggestions</a:t>
            </a:r>
          </a:p>
          <a:p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✅ What’s Next?</a:t>
            </a:r>
          </a:p>
          <a:p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5DDB778-3829-1B41-4781-D595B6CBEE05}"/>
              </a:ext>
            </a:extLst>
          </p:cNvPr>
          <p:cNvGrpSpPr/>
          <p:nvPr/>
        </p:nvGrpSpPr>
        <p:grpSpPr>
          <a:xfrm>
            <a:off x="0" y="0"/>
            <a:ext cx="18288000" cy="3001108"/>
            <a:chOff x="0" y="0"/>
            <a:chExt cx="18288000" cy="300110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3540CAA-EB6B-1660-B8F4-ABD974D4E6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377" b="17029"/>
            <a:stretch/>
          </p:blipFill>
          <p:spPr>
            <a:xfrm>
              <a:off x="0" y="0"/>
              <a:ext cx="18288000" cy="300110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C53EC43-47EB-79BE-207F-F62418F78AB3}"/>
                </a:ext>
              </a:extLst>
            </p:cNvPr>
            <p:cNvSpPr/>
            <p:nvPr/>
          </p:nvSpPr>
          <p:spPr>
            <a:xfrm>
              <a:off x="0" y="0"/>
              <a:ext cx="18288000" cy="3001107"/>
            </a:xfrm>
            <a:prstGeom prst="rect">
              <a:avLst/>
            </a:prstGeom>
            <a:solidFill>
              <a:srgbClr val="033880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16" name="TextBox 6">
              <a:extLst>
                <a:ext uri="{FF2B5EF4-FFF2-40B4-BE49-F238E27FC236}">
                  <a16:creationId xmlns:a16="http://schemas.microsoft.com/office/drawing/2014/main" id="{E532C9CD-0CF9-354E-A4D1-24EA18CD1A64}"/>
                </a:ext>
              </a:extLst>
            </p:cNvPr>
            <p:cNvSpPr txBox="1"/>
            <p:nvPr/>
          </p:nvSpPr>
          <p:spPr>
            <a:xfrm>
              <a:off x="1181100" y="693362"/>
              <a:ext cx="8595946" cy="8944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632"/>
                </a:lnSpc>
              </a:pPr>
              <a:r>
                <a:rPr lang="en-US" sz="5600" b="1" dirty="0">
                  <a:solidFill>
                    <a:srgbClr val="F8F8F8"/>
                  </a:solidFill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Review Agenda</a:t>
              </a:r>
            </a:p>
          </p:txBody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3047FF66-5EA1-D240-8A3F-1FDFFD1B28AE}"/>
                </a:ext>
              </a:extLst>
            </p:cNvPr>
            <p:cNvSpPr txBox="1"/>
            <p:nvPr/>
          </p:nvSpPr>
          <p:spPr>
            <a:xfrm>
              <a:off x="1181100" y="1229893"/>
              <a:ext cx="11927030" cy="8127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632"/>
                </a:lnSpc>
              </a:pPr>
              <a:r>
                <a:rPr lang="en-US" sz="2400" dirty="0">
                  <a:solidFill>
                    <a:srgbClr val="F8F8F8"/>
                  </a:solidFill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For [Project Title]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BAC5641-5603-049D-1AB9-A7B32B5489FF}"/>
              </a:ext>
            </a:extLst>
          </p:cNvPr>
          <p:cNvSpPr txBox="1"/>
          <p:nvPr/>
        </p:nvSpPr>
        <p:spPr>
          <a:xfrm>
            <a:off x="15868378" y="664444"/>
            <a:ext cx="91516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Proxima Nova"/>
                <a:ea typeface="Lato" panose="020F0502020204030203" pitchFamily="34" charset="0"/>
                <a:cs typeface="Lato" panose="020F0502020204030203" pitchFamily="34" charset="0"/>
              </a:rPr>
              <a:t> Digital </a:t>
            </a:r>
            <a:endParaRPr lang="en-PH" dirty="0">
              <a:solidFill>
                <a:schemeClr val="bg1"/>
              </a:solidFill>
              <a:effectLst/>
            </a:endParaRPr>
          </a:p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Proxima Nova"/>
                <a:ea typeface="Lato" panose="020F0502020204030203" pitchFamily="34" charset="0"/>
                <a:cs typeface="Lato" panose="020F0502020204030203" pitchFamily="34" charset="0"/>
              </a:rPr>
              <a:t> Transformation</a:t>
            </a:r>
            <a:endParaRPr lang="en-PH" dirty="0">
              <a:solidFill>
                <a:schemeClr val="bg1"/>
              </a:solidFill>
              <a:effectLst/>
            </a:endParaRPr>
          </a:p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Proxima Nova"/>
                <a:ea typeface="Lato" panose="020F0502020204030203" pitchFamily="34" charset="0"/>
                <a:cs typeface="Lato" panose="020F0502020204030203" pitchFamily="34" charset="0"/>
              </a:rPr>
              <a:t> Team</a:t>
            </a:r>
            <a:endParaRPr lang="en-PH" dirty="0">
              <a:solidFill>
                <a:schemeClr val="bg1"/>
              </a:solidFill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5B3CA6-FC70-A29D-0B94-CFCC34F7E0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086" y="632903"/>
            <a:ext cx="965564" cy="965564"/>
          </a:xfrm>
          <a:prstGeom prst="ellipse">
            <a:avLst/>
          </a:prstGeom>
          <a:ln w="63500" cap="rnd"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5DDB778-3829-1B41-4781-D595B6CBEE05}"/>
              </a:ext>
            </a:extLst>
          </p:cNvPr>
          <p:cNvGrpSpPr/>
          <p:nvPr/>
        </p:nvGrpSpPr>
        <p:grpSpPr>
          <a:xfrm>
            <a:off x="0" y="0"/>
            <a:ext cx="18288000" cy="3001108"/>
            <a:chOff x="0" y="0"/>
            <a:chExt cx="18288000" cy="300110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3540CAA-EB6B-1660-B8F4-ABD974D4E6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377" b="17029"/>
            <a:stretch/>
          </p:blipFill>
          <p:spPr>
            <a:xfrm>
              <a:off x="0" y="0"/>
              <a:ext cx="18288000" cy="300110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C53EC43-47EB-79BE-207F-F62418F78AB3}"/>
                </a:ext>
              </a:extLst>
            </p:cNvPr>
            <p:cNvSpPr/>
            <p:nvPr/>
          </p:nvSpPr>
          <p:spPr>
            <a:xfrm>
              <a:off x="0" y="0"/>
              <a:ext cx="18288000" cy="3001107"/>
            </a:xfrm>
            <a:prstGeom prst="rect">
              <a:avLst/>
            </a:prstGeom>
            <a:solidFill>
              <a:srgbClr val="033880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16" name="TextBox 6">
              <a:extLst>
                <a:ext uri="{FF2B5EF4-FFF2-40B4-BE49-F238E27FC236}">
                  <a16:creationId xmlns:a16="http://schemas.microsoft.com/office/drawing/2014/main" id="{E532C9CD-0CF9-354E-A4D1-24EA18CD1A64}"/>
                </a:ext>
              </a:extLst>
            </p:cNvPr>
            <p:cNvSpPr txBox="1"/>
            <p:nvPr/>
          </p:nvSpPr>
          <p:spPr>
            <a:xfrm>
              <a:off x="1181100" y="693362"/>
              <a:ext cx="10782300" cy="8944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632"/>
                </a:lnSpc>
              </a:pPr>
              <a:r>
                <a:rPr lang="en-US" sz="5600" b="1" dirty="0">
                  <a:solidFill>
                    <a:srgbClr val="F8F8F8"/>
                  </a:solidFill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Project Management: Timeline</a:t>
              </a:r>
            </a:p>
          </p:txBody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3047FF66-5EA1-D240-8A3F-1FDFFD1B28AE}"/>
                </a:ext>
              </a:extLst>
            </p:cNvPr>
            <p:cNvSpPr txBox="1"/>
            <p:nvPr/>
          </p:nvSpPr>
          <p:spPr>
            <a:xfrm>
              <a:off x="1181100" y="1229893"/>
              <a:ext cx="11927030" cy="8127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632"/>
                </a:lnSpc>
              </a:pPr>
              <a:r>
                <a:rPr lang="en-US" sz="2400" dirty="0">
                  <a:solidFill>
                    <a:srgbClr val="F8F8F8"/>
                  </a:solidFill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For [Project Title]</a:t>
              </a:r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61C47B4-4894-9AD0-3922-C14974412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064939"/>
              </p:ext>
            </p:extLst>
          </p:nvPr>
        </p:nvGraphicFramePr>
        <p:xfrm>
          <a:off x="0" y="3001106"/>
          <a:ext cx="18288000" cy="7422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3423651469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470427727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29001871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716428892"/>
                    </a:ext>
                  </a:extLst>
                </a:gridCol>
              </a:tblGrid>
              <a:tr h="91073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Stage</a:t>
                      </a:r>
                      <a:endParaRPr lang="en-PH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Start Date</a:t>
                      </a:r>
                      <a:endParaRPr lang="en-PH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End Date</a:t>
                      </a:r>
                      <a:endParaRPr lang="en-PH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Duration</a:t>
                      </a:r>
                      <a:endParaRPr lang="en-PH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890828"/>
                  </a:ext>
                </a:extLst>
              </a:tr>
              <a:tr h="910737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[Project Title]</a:t>
                      </a:r>
                      <a:endParaRPr lang="en-PH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1270092"/>
                  </a:ext>
                </a:extLst>
              </a:tr>
              <a:tr h="910737">
                <a:tc>
                  <a:txBody>
                    <a:bodyPr/>
                    <a:lstStyle/>
                    <a:p>
                      <a:pPr marL="914400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Jump Start</a:t>
                      </a:r>
                      <a:endParaRPr lang="en-PH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5456779"/>
                  </a:ext>
                </a:extLst>
              </a:tr>
              <a:tr h="910737">
                <a:tc>
                  <a:txBody>
                    <a:bodyPr/>
                    <a:lstStyle/>
                    <a:p>
                      <a:pPr marL="914400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 and Configuration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181189"/>
                  </a:ext>
                </a:extLst>
              </a:tr>
              <a:tr h="910737">
                <a:tc>
                  <a:txBody>
                    <a:bodyPr/>
                    <a:lstStyle/>
                    <a:p>
                      <a:pPr marL="914400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Testing and Validation</a:t>
                      </a:r>
                      <a:endParaRPr lang="en-PH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3024848"/>
                  </a:ext>
                </a:extLst>
              </a:tr>
              <a:tr h="910737">
                <a:tc>
                  <a:txBody>
                    <a:bodyPr/>
                    <a:lstStyle/>
                    <a:p>
                      <a:pPr marL="914400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</a:t>
                      </a:r>
                      <a:endParaRPr lang="en-PH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186449"/>
                  </a:ext>
                </a:extLst>
              </a:tr>
              <a:tr h="910737">
                <a:tc>
                  <a:txBody>
                    <a:bodyPr/>
                    <a:lstStyle/>
                    <a:p>
                      <a:pPr marL="914400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 Acceptance Testing</a:t>
                      </a:r>
                      <a:endParaRPr lang="en-PH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0024608"/>
                  </a:ext>
                </a:extLst>
              </a:tr>
              <a:tr h="910737">
                <a:tc>
                  <a:txBody>
                    <a:bodyPr/>
                    <a:lstStyle/>
                    <a:p>
                      <a:pPr marL="914400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 Live and Operation</a:t>
                      </a:r>
                      <a:endParaRPr lang="en-PH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465591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DB7758E-80E7-1935-80C1-05956F33E5C0}"/>
              </a:ext>
            </a:extLst>
          </p:cNvPr>
          <p:cNvSpPr txBox="1"/>
          <p:nvPr/>
        </p:nvSpPr>
        <p:spPr>
          <a:xfrm>
            <a:off x="15868378" y="664444"/>
            <a:ext cx="91516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Proxima Nova"/>
                <a:ea typeface="Lato" panose="020F0502020204030203" pitchFamily="34" charset="0"/>
                <a:cs typeface="Lato" panose="020F0502020204030203" pitchFamily="34" charset="0"/>
              </a:rPr>
              <a:t> Digital </a:t>
            </a:r>
            <a:endParaRPr lang="en-PH" dirty="0">
              <a:solidFill>
                <a:schemeClr val="bg1"/>
              </a:solidFill>
              <a:effectLst/>
            </a:endParaRPr>
          </a:p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Proxima Nova"/>
                <a:ea typeface="Lato" panose="020F0502020204030203" pitchFamily="34" charset="0"/>
                <a:cs typeface="Lato" panose="020F0502020204030203" pitchFamily="34" charset="0"/>
              </a:rPr>
              <a:t> Transformation</a:t>
            </a:r>
            <a:endParaRPr lang="en-PH" dirty="0">
              <a:solidFill>
                <a:schemeClr val="bg1"/>
              </a:solidFill>
              <a:effectLst/>
            </a:endParaRPr>
          </a:p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Proxima Nova"/>
                <a:ea typeface="Lato" panose="020F0502020204030203" pitchFamily="34" charset="0"/>
                <a:cs typeface="Lato" panose="020F0502020204030203" pitchFamily="34" charset="0"/>
              </a:rPr>
              <a:t> Team</a:t>
            </a:r>
            <a:endParaRPr lang="en-PH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B2ED02-A81C-1092-BD56-DCBCAFBCAF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086" y="632903"/>
            <a:ext cx="965564" cy="965564"/>
          </a:xfrm>
          <a:prstGeom prst="ellipse">
            <a:avLst/>
          </a:prstGeom>
          <a:ln w="635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9643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5DDB778-3829-1B41-4781-D595B6CBEE05}"/>
              </a:ext>
            </a:extLst>
          </p:cNvPr>
          <p:cNvGrpSpPr/>
          <p:nvPr/>
        </p:nvGrpSpPr>
        <p:grpSpPr>
          <a:xfrm>
            <a:off x="0" y="0"/>
            <a:ext cx="18288000" cy="3001108"/>
            <a:chOff x="0" y="0"/>
            <a:chExt cx="18288000" cy="300110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3540CAA-EB6B-1660-B8F4-ABD974D4E6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377" b="17029"/>
            <a:stretch/>
          </p:blipFill>
          <p:spPr>
            <a:xfrm>
              <a:off x="0" y="0"/>
              <a:ext cx="18288000" cy="300110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C53EC43-47EB-79BE-207F-F62418F78AB3}"/>
                </a:ext>
              </a:extLst>
            </p:cNvPr>
            <p:cNvSpPr/>
            <p:nvPr/>
          </p:nvSpPr>
          <p:spPr>
            <a:xfrm>
              <a:off x="0" y="0"/>
              <a:ext cx="18288000" cy="3001107"/>
            </a:xfrm>
            <a:prstGeom prst="rect">
              <a:avLst/>
            </a:prstGeom>
            <a:solidFill>
              <a:srgbClr val="033880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16" name="TextBox 6">
              <a:extLst>
                <a:ext uri="{FF2B5EF4-FFF2-40B4-BE49-F238E27FC236}">
                  <a16:creationId xmlns:a16="http://schemas.microsoft.com/office/drawing/2014/main" id="{E532C9CD-0CF9-354E-A4D1-24EA18CD1A64}"/>
                </a:ext>
              </a:extLst>
            </p:cNvPr>
            <p:cNvSpPr txBox="1"/>
            <p:nvPr/>
          </p:nvSpPr>
          <p:spPr>
            <a:xfrm>
              <a:off x="1181100" y="693362"/>
              <a:ext cx="10782300" cy="8944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632"/>
                </a:lnSpc>
              </a:pPr>
              <a:r>
                <a:rPr lang="en-US" sz="5600" b="1" dirty="0">
                  <a:solidFill>
                    <a:srgbClr val="F8F8F8"/>
                  </a:solidFill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Sprint I Coverage</a:t>
              </a:r>
            </a:p>
          </p:txBody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3047FF66-5EA1-D240-8A3F-1FDFFD1B28AE}"/>
                </a:ext>
              </a:extLst>
            </p:cNvPr>
            <p:cNvSpPr txBox="1"/>
            <p:nvPr/>
          </p:nvSpPr>
          <p:spPr>
            <a:xfrm>
              <a:off x="1181100" y="1229893"/>
              <a:ext cx="11927030" cy="8127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632"/>
                </a:lnSpc>
              </a:pPr>
              <a:r>
                <a:rPr lang="en-US" sz="2400" dirty="0">
                  <a:solidFill>
                    <a:srgbClr val="F8F8F8"/>
                  </a:solidFill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For [Project Title]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90115BC-5C04-3E35-0754-1CFAA2F44F36}"/>
              </a:ext>
            </a:extLst>
          </p:cNvPr>
          <p:cNvSpPr txBox="1"/>
          <p:nvPr/>
        </p:nvSpPr>
        <p:spPr>
          <a:xfrm>
            <a:off x="1181100" y="3537638"/>
            <a:ext cx="6907823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✅ Main Modules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✅ Configurations / Settings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25F3CF-8912-EC9A-E8B8-F34272EF571C}"/>
              </a:ext>
            </a:extLst>
          </p:cNvPr>
          <p:cNvSpPr txBox="1"/>
          <p:nvPr/>
        </p:nvSpPr>
        <p:spPr>
          <a:xfrm>
            <a:off x="9144000" y="3537638"/>
            <a:ext cx="6907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✅ User Settings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ED3249-3612-C9A4-4A27-6FB8AB6ED01D}"/>
              </a:ext>
            </a:extLst>
          </p:cNvPr>
          <p:cNvSpPr txBox="1"/>
          <p:nvPr/>
        </p:nvSpPr>
        <p:spPr>
          <a:xfrm>
            <a:off x="15868378" y="664444"/>
            <a:ext cx="91516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Proxima Nova"/>
                <a:ea typeface="Lato" panose="020F0502020204030203" pitchFamily="34" charset="0"/>
                <a:cs typeface="Lato" panose="020F0502020204030203" pitchFamily="34" charset="0"/>
              </a:rPr>
              <a:t> Digital </a:t>
            </a:r>
            <a:endParaRPr lang="en-PH" dirty="0">
              <a:solidFill>
                <a:schemeClr val="bg1"/>
              </a:solidFill>
              <a:effectLst/>
            </a:endParaRPr>
          </a:p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Proxima Nova"/>
                <a:ea typeface="Lato" panose="020F0502020204030203" pitchFamily="34" charset="0"/>
                <a:cs typeface="Lato" panose="020F0502020204030203" pitchFamily="34" charset="0"/>
              </a:rPr>
              <a:t> Transformation</a:t>
            </a:r>
            <a:endParaRPr lang="en-PH" dirty="0">
              <a:solidFill>
                <a:schemeClr val="bg1"/>
              </a:solidFill>
              <a:effectLst/>
            </a:endParaRPr>
          </a:p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Proxima Nova"/>
                <a:ea typeface="Lato" panose="020F0502020204030203" pitchFamily="34" charset="0"/>
                <a:cs typeface="Lato" panose="020F0502020204030203" pitchFamily="34" charset="0"/>
              </a:rPr>
              <a:t> Team</a:t>
            </a:r>
            <a:endParaRPr lang="en-PH" dirty="0">
              <a:solidFill>
                <a:schemeClr val="bg1"/>
              </a:solidFill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1CBB66-3AED-3280-65A4-939435E50E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086" y="632903"/>
            <a:ext cx="965564" cy="965564"/>
          </a:xfrm>
          <a:prstGeom prst="ellipse">
            <a:avLst/>
          </a:prstGeom>
          <a:ln w="635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7313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5DDB778-3829-1B41-4781-D595B6CBEE05}"/>
              </a:ext>
            </a:extLst>
          </p:cNvPr>
          <p:cNvGrpSpPr/>
          <p:nvPr/>
        </p:nvGrpSpPr>
        <p:grpSpPr>
          <a:xfrm>
            <a:off x="0" y="0"/>
            <a:ext cx="18288000" cy="3001108"/>
            <a:chOff x="0" y="0"/>
            <a:chExt cx="18288000" cy="300110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3540CAA-EB6B-1660-B8F4-ABD974D4E6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377" b="17029"/>
            <a:stretch/>
          </p:blipFill>
          <p:spPr>
            <a:xfrm>
              <a:off x="0" y="0"/>
              <a:ext cx="18288000" cy="300110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C53EC43-47EB-79BE-207F-F62418F78AB3}"/>
                </a:ext>
              </a:extLst>
            </p:cNvPr>
            <p:cNvSpPr/>
            <p:nvPr/>
          </p:nvSpPr>
          <p:spPr>
            <a:xfrm>
              <a:off x="0" y="0"/>
              <a:ext cx="18288000" cy="3001107"/>
            </a:xfrm>
            <a:prstGeom prst="rect">
              <a:avLst/>
            </a:prstGeom>
            <a:solidFill>
              <a:srgbClr val="033880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16" name="TextBox 6">
              <a:extLst>
                <a:ext uri="{FF2B5EF4-FFF2-40B4-BE49-F238E27FC236}">
                  <a16:creationId xmlns:a16="http://schemas.microsoft.com/office/drawing/2014/main" id="{E532C9CD-0CF9-354E-A4D1-24EA18CD1A64}"/>
                </a:ext>
              </a:extLst>
            </p:cNvPr>
            <p:cNvSpPr txBox="1"/>
            <p:nvPr/>
          </p:nvSpPr>
          <p:spPr>
            <a:xfrm>
              <a:off x="1181100" y="693362"/>
              <a:ext cx="10782300" cy="8944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632"/>
                </a:lnSpc>
              </a:pPr>
              <a:r>
                <a:rPr lang="en-US" sz="5600" b="1" dirty="0">
                  <a:solidFill>
                    <a:srgbClr val="F8F8F8"/>
                  </a:solidFill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Sprint I Demo</a:t>
              </a:r>
            </a:p>
          </p:txBody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3047FF66-5EA1-D240-8A3F-1FDFFD1B28AE}"/>
                </a:ext>
              </a:extLst>
            </p:cNvPr>
            <p:cNvSpPr txBox="1"/>
            <p:nvPr/>
          </p:nvSpPr>
          <p:spPr>
            <a:xfrm>
              <a:off x="1181100" y="1229893"/>
              <a:ext cx="11927030" cy="8127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632"/>
                </a:lnSpc>
              </a:pPr>
              <a:r>
                <a:rPr lang="en-US" sz="2400" dirty="0">
                  <a:solidFill>
                    <a:srgbClr val="F8F8F8"/>
                  </a:solidFill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For [Project Title]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90115BC-5C04-3E35-0754-1CFAA2F44F36}"/>
              </a:ext>
            </a:extLst>
          </p:cNvPr>
          <p:cNvSpPr txBox="1"/>
          <p:nvPr/>
        </p:nvSpPr>
        <p:spPr>
          <a:xfrm>
            <a:off x="1181100" y="3537638"/>
            <a:ext cx="69078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✅ Proceed to Demo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ED3249-3612-C9A4-4A27-6FB8AB6ED01D}"/>
              </a:ext>
            </a:extLst>
          </p:cNvPr>
          <p:cNvSpPr txBox="1"/>
          <p:nvPr/>
        </p:nvSpPr>
        <p:spPr>
          <a:xfrm>
            <a:off x="15868378" y="664444"/>
            <a:ext cx="91516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Proxima Nova"/>
                <a:ea typeface="Lato" panose="020F0502020204030203" pitchFamily="34" charset="0"/>
                <a:cs typeface="Lato" panose="020F0502020204030203" pitchFamily="34" charset="0"/>
              </a:rPr>
              <a:t> Digital </a:t>
            </a:r>
            <a:endParaRPr lang="en-PH" dirty="0">
              <a:solidFill>
                <a:schemeClr val="bg1"/>
              </a:solidFill>
              <a:effectLst/>
            </a:endParaRPr>
          </a:p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Proxima Nova"/>
                <a:ea typeface="Lato" panose="020F0502020204030203" pitchFamily="34" charset="0"/>
                <a:cs typeface="Lato" panose="020F0502020204030203" pitchFamily="34" charset="0"/>
              </a:rPr>
              <a:t> Transformation</a:t>
            </a:r>
            <a:endParaRPr lang="en-PH" dirty="0">
              <a:solidFill>
                <a:schemeClr val="bg1"/>
              </a:solidFill>
              <a:effectLst/>
            </a:endParaRPr>
          </a:p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Proxima Nova"/>
                <a:ea typeface="Lato" panose="020F0502020204030203" pitchFamily="34" charset="0"/>
                <a:cs typeface="Lato" panose="020F0502020204030203" pitchFamily="34" charset="0"/>
              </a:rPr>
              <a:t> Team</a:t>
            </a:r>
            <a:endParaRPr lang="en-PH" dirty="0">
              <a:solidFill>
                <a:schemeClr val="bg1"/>
              </a:solidFill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1CBB66-3AED-3280-65A4-939435E50E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086" y="632903"/>
            <a:ext cx="965564" cy="965564"/>
          </a:xfrm>
          <a:prstGeom prst="ellipse">
            <a:avLst/>
          </a:prstGeom>
          <a:ln w="635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9126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5DDB778-3829-1B41-4781-D595B6CBEE05}"/>
              </a:ext>
            </a:extLst>
          </p:cNvPr>
          <p:cNvGrpSpPr/>
          <p:nvPr/>
        </p:nvGrpSpPr>
        <p:grpSpPr>
          <a:xfrm>
            <a:off x="0" y="0"/>
            <a:ext cx="18288000" cy="3001108"/>
            <a:chOff x="0" y="0"/>
            <a:chExt cx="18288000" cy="300110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3540CAA-EB6B-1660-B8F4-ABD974D4E6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377" b="17029"/>
            <a:stretch/>
          </p:blipFill>
          <p:spPr>
            <a:xfrm>
              <a:off x="0" y="0"/>
              <a:ext cx="18288000" cy="300110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C53EC43-47EB-79BE-207F-F62418F78AB3}"/>
                </a:ext>
              </a:extLst>
            </p:cNvPr>
            <p:cNvSpPr/>
            <p:nvPr/>
          </p:nvSpPr>
          <p:spPr>
            <a:xfrm>
              <a:off x="0" y="0"/>
              <a:ext cx="18288000" cy="3001107"/>
            </a:xfrm>
            <a:prstGeom prst="rect">
              <a:avLst/>
            </a:prstGeom>
            <a:solidFill>
              <a:srgbClr val="033880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16" name="TextBox 6">
              <a:extLst>
                <a:ext uri="{FF2B5EF4-FFF2-40B4-BE49-F238E27FC236}">
                  <a16:creationId xmlns:a16="http://schemas.microsoft.com/office/drawing/2014/main" id="{E532C9CD-0CF9-354E-A4D1-24EA18CD1A64}"/>
                </a:ext>
              </a:extLst>
            </p:cNvPr>
            <p:cNvSpPr txBox="1"/>
            <p:nvPr/>
          </p:nvSpPr>
          <p:spPr>
            <a:xfrm>
              <a:off x="1181100" y="693362"/>
              <a:ext cx="12336780" cy="8944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632"/>
                </a:lnSpc>
              </a:pPr>
              <a:r>
                <a:rPr lang="en-US" sz="5600" b="1" dirty="0">
                  <a:solidFill>
                    <a:srgbClr val="F8F8F8"/>
                  </a:solidFill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Sprint I Comments / Suggestions</a:t>
              </a:r>
            </a:p>
          </p:txBody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3047FF66-5EA1-D240-8A3F-1FDFFD1B28AE}"/>
                </a:ext>
              </a:extLst>
            </p:cNvPr>
            <p:cNvSpPr txBox="1"/>
            <p:nvPr/>
          </p:nvSpPr>
          <p:spPr>
            <a:xfrm>
              <a:off x="1181100" y="1229893"/>
              <a:ext cx="11927030" cy="8127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632"/>
                </a:lnSpc>
              </a:pPr>
              <a:r>
                <a:rPr lang="en-US" sz="2400" dirty="0">
                  <a:solidFill>
                    <a:srgbClr val="F8F8F8"/>
                  </a:solidFill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For [Project Title]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90115BC-5C04-3E35-0754-1CFAA2F44F36}"/>
              </a:ext>
            </a:extLst>
          </p:cNvPr>
          <p:cNvSpPr txBox="1"/>
          <p:nvPr/>
        </p:nvSpPr>
        <p:spPr>
          <a:xfrm>
            <a:off x="1181100" y="3537638"/>
            <a:ext cx="69078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✅ Comments and Suggestions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ED3249-3612-C9A4-4A27-6FB8AB6ED01D}"/>
              </a:ext>
            </a:extLst>
          </p:cNvPr>
          <p:cNvSpPr txBox="1"/>
          <p:nvPr/>
        </p:nvSpPr>
        <p:spPr>
          <a:xfrm>
            <a:off x="15868378" y="664444"/>
            <a:ext cx="91516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Proxima Nova"/>
                <a:ea typeface="Lato" panose="020F0502020204030203" pitchFamily="34" charset="0"/>
                <a:cs typeface="Lato" panose="020F0502020204030203" pitchFamily="34" charset="0"/>
              </a:rPr>
              <a:t> Digital </a:t>
            </a:r>
            <a:endParaRPr lang="en-PH" dirty="0">
              <a:solidFill>
                <a:schemeClr val="bg1"/>
              </a:solidFill>
              <a:effectLst/>
            </a:endParaRPr>
          </a:p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Proxima Nova"/>
                <a:ea typeface="Lato" panose="020F0502020204030203" pitchFamily="34" charset="0"/>
                <a:cs typeface="Lato" panose="020F0502020204030203" pitchFamily="34" charset="0"/>
              </a:rPr>
              <a:t> Transformation</a:t>
            </a:r>
            <a:endParaRPr lang="en-PH" dirty="0">
              <a:solidFill>
                <a:schemeClr val="bg1"/>
              </a:solidFill>
              <a:effectLst/>
            </a:endParaRPr>
          </a:p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Proxima Nova"/>
                <a:ea typeface="Lato" panose="020F0502020204030203" pitchFamily="34" charset="0"/>
                <a:cs typeface="Lato" panose="020F0502020204030203" pitchFamily="34" charset="0"/>
              </a:rPr>
              <a:t> Team</a:t>
            </a:r>
            <a:endParaRPr lang="en-PH" dirty="0">
              <a:solidFill>
                <a:schemeClr val="bg1"/>
              </a:solidFill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1CBB66-3AED-3280-65A4-939435E50E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086" y="632903"/>
            <a:ext cx="965564" cy="965564"/>
          </a:xfrm>
          <a:prstGeom prst="ellipse">
            <a:avLst/>
          </a:prstGeom>
          <a:ln w="635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8600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5DDB778-3829-1B41-4781-D595B6CBEE05}"/>
              </a:ext>
            </a:extLst>
          </p:cNvPr>
          <p:cNvGrpSpPr/>
          <p:nvPr/>
        </p:nvGrpSpPr>
        <p:grpSpPr>
          <a:xfrm>
            <a:off x="0" y="0"/>
            <a:ext cx="18288000" cy="3001108"/>
            <a:chOff x="0" y="0"/>
            <a:chExt cx="18288000" cy="300110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3540CAA-EB6B-1660-B8F4-ABD974D4E6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377" b="17029"/>
            <a:stretch/>
          </p:blipFill>
          <p:spPr>
            <a:xfrm>
              <a:off x="0" y="0"/>
              <a:ext cx="18288000" cy="300110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C53EC43-47EB-79BE-207F-F62418F78AB3}"/>
                </a:ext>
              </a:extLst>
            </p:cNvPr>
            <p:cNvSpPr/>
            <p:nvPr/>
          </p:nvSpPr>
          <p:spPr>
            <a:xfrm>
              <a:off x="0" y="0"/>
              <a:ext cx="18288000" cy="3001107"/>
            </a:xfrm>
            <a:prstGeom prst="rect">
              <a:avLst/>
            </a:prstGeom>
            <a:solidFill>
              <a:srgbClr val="033880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16" name="TextBox 6">
              <a:extLst>
                <a:ext uri="{FF2B5EF4-FFF2-40B4-BE49-F238E27FC236}">
                  <a16:creationId xmlns:a16="http://schemas.microsoft.com/office/drawing/2014/main" id="{E532C9CD-0CF9-354E-A4D1-24EA18CD1A64}"/>
                </a:ext>
              </a:extLst>
            </p:cNvPr>
            <p:cNvSpPr txBox="1"/>
            <p:nvPr/>
          </p:nvSpPr>
          <p:spPr>
            <a:xfrm>
              <a:off x="1181100" y="693362"/>
              <a:ext cx="10782300" cy="8944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632"/>
                </a:lnSpc>
              </a:pPr>
              <a:r>
                <a:rPr lang="en-US" sz="5600" b="1" dirty="0">
                  <a:solidFill>
                    <a:srgbClr val="F8F8F8"/>
                  </a:solidFill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What’s Next?</a:t>
              </a:r>
            </a:p>
          </p:txBody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3047FF66-5EA1-D240-8A3F-1FDFFD1B28AE}"/>
                </a:ext>
              </a:extLst>
            </p:cNvPr>
            <p:cNvSpPr txBox="1"/>
            <p:nvPr/>
          </p:nvSpPr>
          <p:spPr>
            <a:xfrm>
              <a:off x="1181100" y="1229893"/>
              <a:ext cx="11927030" cy="8127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632"/>
                </a:lnSpc>
              </a:pPr>
              <a:r>
                <a:rPr lang="en-US" sz="2400" dirty="0">
                  <a:solidFill>
                    <a:srgbClr val="F8F8F8"/>
                  </a:solidFill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For [Project Title]</a:t>
              </a:r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61C47B4-4894-9AD0-3922-C14974412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130182"/>
              </p:ext>
            </p:extLst>
          </p:nvPr>
        </p:nvGraphicFramePr>
        <p:xfrm>
          <a:off x="0" y="3001106"/>
          <a:ext cx="18288000" cy="7285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3423651469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470427727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29001871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716428892"/>
                    </a:ext>
                  </a:extLst>
                </a:gridCol>
              </a:tblGrid>
              <a:tr h="91073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Event/Activity</a:t>
                      </a:r>
                      <a:endParaRPr lang="en-PH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Start Date</a:t>
                      </a:r>
                      <a:endParaRPr lang="en-PH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End Date</a:t>
                      </a:r>
                      <a:endParaRPr lang="en-PH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Duration</a:t>
                      </a:r>
                      <a:endParaRPr lang="en-PH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890828"/>
                  </a:ext>
                </a:extLst>
              </a:tr>
              <a:tr h="910737">
                <a:tc>
                  <a:txBody>
                    <a:bodyPr/>
                    <a:lstStyle/>
                    <a:p>
                      <a:pPr lvl="1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Sprint II Development</a:t>
                      </a:r>
                      <a:endParaRPr lang="en-PH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1270092"/>
                  </a:ext>
                </a:extLst>
              </a:tr>
              <a:tr h="910737">
                <a:tc>
                  <a:txBody>
                    <a:bodyPr/>
                    <a:lstStyle/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Sprint II Review</a:t>
                      </a:r>
                      <a:endParaRPr lang="en-PH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5456779"/>
                  </a:ext>
                </a:extLst>
              </a:tr>
              <a:tr h="910737">
                <a:tc>
                  <a:txBody>
                    <a:bodyPr/>
                    <a:lstStyle/>
                    <a:p>
                      <a:pPr marL="914400" lvl="1" indent="-457200">
                        <a:buFont typeface="Arial" panose="020B0604020202020204" pitchFamily="34" charset="0"/>
                        <a:buChar char="•"/>
                      </a:pP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181189"/>
                  </a:ext>
                </a:extLst>
              </a:tr>
              <a:tr h="910737">
                <a:tc>
                  <a:txBody>
                    <a:bodyPr/>
                    <a:lstStyle/>
                    <a:p>
                      <a:pPr marL="914400" lvl="1" indent="-457200">
                        <a:buFont typeface="Arial" panose="020B0604020202020204" pitchFamily="34" charset="0"/>
                        <a:buChar char="•"/>
                      </a:pPr>
                      <a:endParaRPr lang="en-PH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3024848"/>
                  </a:ext>
                </a:extLst>
              </a:tr>
              <a:tr h="910737">
                <a:tc>
                  <a:txBody>
                    <a:bodyPr/>
                    <a:lstStyle/>
                    <a:p>
                      <a:pPr marL="914400" lvl="1" indent="-457200">
                        <a:buFont typeface="Arial" panose="020B0604020202020204" pitchFamily="34" charset="0"/>
                        <a:buChar char="•"/>
                      </a:pPr>
                      <a:endParaRPr lang="en-PH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186449"/>
                  </a:ext>
                </a:extLst>
              </a:tr>
              <a:tr h="910737">
                <a:tc>
                  <a:txBody>
                    <a:bodyPr/>
                    <a:lstStyle/>
                    <a:p>
                      <a:pPr marL="914400" lvl="1" indent="-457200">
                        <a:buFont typeface="Arial" panose="020B0604020202020204" pitchFamily="34" charset="0"/>
                        <a:buChar char="•"/>
                      </a:pPr>
                      <a:endParaRPr lang="en-PH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0024608"/>
                  </a:ext>
                </a:extLst>
              </a:tr>
              <a:tr h="910737">
                <a:tc>
                  <a:txBody>
                    <a:bodyPr/>
                    <a:lstStyle/>
                    <a:p>
                      <a:pPr marL="914400" lvl="1" indent="-457200">
                        <a:buFont typeface="Arial" panose="020B0604020202020204" pitchFamily="34" charset="0"/>
                        <a:buChar char="•"/>
                      </a:pPr>
                      <a:endParaRPr lang="en-PH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PH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465591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16BDC0A-770A-B70F-79F4-B31A80121DD0}"/>
              </a:ext>
            </a:extLst>
          </p:cNvPr>
          <p:cNvSpPr txBox="1"/>
          <p:nvPr/>
        </p:nvSpPr>
        <p:spPr>
          <a:xfrm>
            <a:off x="15868378" y="664444"/>
            <a:ext cx="91516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Proxima Nova"/>
                <a:ea typeface="Lato" panose="020F0502020204030203" pitchFamily="34" charset="0"/>
                <a:cs typeface="Lato" panose="020F0502020204030203" pitchFamily="34" charset="0"/>
              </a:rPr>
              <a:t> Digital </a:t>
            </a:r>
            <a:endParaRPr lang="en-PH" dirty="0">
              <a:solidFill>
                <a:schemeClr val="bg1"/>
              </a:solidFill>
              <a:effectLst/>
            </a:endParaRPr>
          </a:p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Proxima Nova"/>
                <a:ea typeface="Lato" panose="020F0502020204030203" pitchFamily="34" charset="0"/>
                <a:cs typeface="Lato" panose="020F0502020204030203" pitchFamily="34" charset="0"/>
              </a:rPr>
              <a:t> Transformation</a:t>
            </a:r>
            <a:endParaRPr lang="en-PH" dirty="0">
              <a:solidFill>
                <a:schemeClr val="bg1"/>
              </a:solidFill>
              <a:effectLst/>
            </a:endParaRPr>
          </a:p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Proxima Nova"/>
                <a:ea typeface="Lato" panose="020F0502020204030203" pitchFamily="34" charset="0"/>
                <a:cs typeface="Lato" panose="020F0502020204030203" pitchFamily="34" charset="0"/>
              </a:rPr>
              <a:t> Team</a:t>
            </a:r>
            <a:endParaRPr lang="en-PH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FDDCC3-402C-A43D-991A-EE0EBC7351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086" y="632903"/>
            <a:ext cx="965564" cy="965564"/>
          </a:xfrm>
          <a:prstGeom prst="ellipse">
            <a:avLst/>
          </a:prstGeom>
          <a:ln w="635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4131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3DFA58-CB86-F765-AF06-01364077E770}"/>
              </a:ext>
            </a:extLst>
          </p:cNvPr>
          <p:cNvGrpSpPr/>
          <p:nvPr/>
        </p:nvGrpSpPr>
        <p:grpSpPr>
          <a:xfrm>
            <a:off x="0" y="0"/>
            <a:ext cx="18303728" cy="3001108"/>
            <a:chOff x="0" y="0"/>
            <a:chExt cx="18303728" cy="300110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341709-3330-F1B0-BCFC-10CAD924F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377" b="17029"/>
            <a:stretch/>
          </p:blipFill>
          <p:spPr>
            <a:xfrm>
              <a:off x="0" y="0"/>
              <a:ext cx="18303728" cy="300110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B891754-AC27-15CE-CB56-306DC75D3F22}"/>
                </a:ext>
              </a:extLst>
            </p:cNvPr>
            <p:cNvSpPr/>
            <p:nvPr/>
          </p:nvSpPr>
          <p:spPr>
            <a:xfrm>
              <a:off x="0" y="0"/>
              <a:ext cx="18288000" cy="3001107"/>
            </a:xfrm>
            <a:prstGeom prst="rect">
              <a:avLst/>
            </a:prstGeom>
            <a:solidFill>
              <a:srgbClr val="033880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01ADE812-09EF-482E-8F37-C219D45B0557}"/>
                </a:ext>
              </a:extLst>
            </p:cNvPr>
            <p:cNvSpPr txBox="1"/>
            <p:nvPr/>
          </p:nvSpPr>
          <p:spPr>
            <a:xfrm>
              <a:off x="1181100" y="693362"/>
              <a:ext cx="8595946" cy="8944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632"/>
                </a:lnSpc>
              </a:pPr>
              <a:r>
                <a:rPr lang="en-US" sz="5600" b="1" dirty="0">
                  <a:solidFill>
                    <a:srgbClr val="F8F8F8"/>
                  </a:solidFill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Thank you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EE85817-C55C-7AF8-E904-6C6CE0FDA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9646" y="8632252"/>
            <a:ext cx="3133725" cy="1123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535598-F7C1-19F5-A963-7A2A2D586ACD}"/>
              </a:ext>
            </a:extLst>
          </p:cNvPr>
          <p:cNvSpPr txBox="1"/>
          <p:nvPr/>
        </p:nvSpPr>
        <p:spPr>
          <a:xfrm>
            <a:off x="914400" y="8901839"/>
            <a:ext cx="3422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[Department Logo]</a:t>
            </a:r>
            <a:endParaRPr lang="en-PH" sz="32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0E29FF-A985-8C27-6A29-CADE17A432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030" y="4798225"/>
            <a:ext cx="2034118" cy="2034118"/>
          </a:xfrm>
          <a:prstGeom prst="roundRect">
            <a:avLst>
              <a:gd name="adj" fmla="val 17278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A3BC22-04DC-CF7A-1265-021E800B2C38}"/>
              </a:ext>
            </a:extLst>
          </p:cNvPr>
          <p:cNvSpPr txBox="1"/>
          <p:nvPr/>
        </p:nvSpPr>
        <p:spPr>
          <a:xfrm>
            <a:off x="7931270" y="4799621"/>
            <a:ext cx="9199989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6600" b="1" dirty="0">
                <a:solidFill>
                  <a:srgbClr val="000000"/>
                </a:solidFill>
                <a:latin typeface="Nunito" pitchFamily="2" charset="0"/>
                <a:ea typeface="Inter" panose="020B0502030000000004" pitchFamily="34" charset="0"/>
                <a:cs typeface="Arial" panose="020B0604020202020204" pitchFamily="34" charset="0"/>
              </a:rPr>
              <a:t>[Project Title]</a:t>
            </a:r>
          </a:p>
          <a:p>
            <a:pPr>
              <a:spcBef>
                <a:spcPct val="0"/>
              </a:spcBef>
            </a:pPr>
            <a:r>
              <a:rPr lang="en-US" sz="6600" dirty="0">
                <a:solidFill>
                  <a:srgbClr val="000000"/>
                </a:solidFill>
                <a:latin typeface="Nunito" pitchFamily="2" charset="0"/>
                <a:ea typeface="Inter" panose="020B0502030000000004" pitchFamily="34" charset="0"/>
                <a:cs typeface="Arial" panose="020B0604020202020204" pitchFamily="34" charset="0"/>
              </a:rPr>
              <a:t>[Phase #]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AFCDD2-D214-43CE-F2C5-8A173E5CC84A}"/>
              </a:ext>
            </a:extLst>
          </p:cNvPr>
          <p:cNvSpPr txBox="1"/>
          <p:nvPr/>
        </p:nvSpPr>
        <p:spPr>
          <a:xfrm>
            <a:off x="5854231" y="5584450"/>
            <a:ext cx="1571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[App Logo]</a:t>
            </a:r>
            <a:endParaRPr lang="en-PH" sz="2400" b="1" dirty="0"/>
          </a:p>
        </p:txBody>
      </p:sp>
    </p:spTree>
    <p:extLst>
      <p:ext uri="{BB962C8B-B14F-4D97-AF65-F5344CB8AC3E}">
        <p14:creationId xmlns:p14="http://schemas.microsoft.com/office/powerpoint/2010/main" val="117399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5847</TotalTime>
  <Words>312</Words>
  <Application>Microsoft Office PowerPoint</Application>
  <PresentationFormat>Custom</PresentationFormat>
  <Paragraphs>100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Proxima Nova</vt:lpstr>
      <vt:lpstr>Calibri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For Globe</dc:title>
  <dc:creator>Jae-Mar Arenque</dc:creator>
  <cp:lastModifiedBy>Oak Drive PM</cp:lastModifiedBy>
  <cp:revision>6</cp:revision>
  <cp:lastPrinted>2021-03-25T04:48:37Z</cp:lastPrinted>
  <dcterms:created xsi:type="dcterms:W3CDTF">2006-08-16T00:00:00Z</dcterms:created>
  <dcterms:modified xsi:type="dcterms:W3CDTF">2023-11-14T06:32:33Z</dcterms:modified>
  <dc:identifier>DAEFSoWZRP8</dc:identifier>
</cp:coreProperties>
</file>